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8" r:id="rId8"/>
    <p:sldId id="264" r:id="rId9"/>
    <p:sldId id="263" r:id="rId10"/>
    <p:sldId id="265" r:id="rId11"/>
    <p:sldId id="267" r:id="rId12"/>
    <p:sldId id="266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4D45B9-30B3-4CD8-B1E5-4512128DF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6260C67-B28A-4EF4-9ED6-777577631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F5E1A34-2AFB-40AD-9E23-790010FD2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E756-D979-40DA-9818-505DB2107220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463E481-413F-4D43-A4DE-80C7CBE96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1518BB7-90CA-404C-A773-D94402985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173-18EF-48C8-A9CF-C153CFF80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05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79BE42-8690-403B-92FC-57E57CC00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869E040-665F-46D3-ADBB-E356A0A1D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ABFE177-AE05-49FB-A79D-77C31C6DF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E756-D979-40DA-9818-505DB2107220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C8AB81A-7B20-4B47-AD3D-99F3D8E11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2F2CDB1-35AD-4FC0-8C8F-0A3D16923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173-18EF-48C8-A9CF-C153CFF80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27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4CDE340-B57B-49F1-9253-F12C9CE2A7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F7B1F9E-2005-4DF2-BA66-05E34C552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F378AC9-497E-47AE-9710-F85BD5A6B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E756-D979-40DA-9818-505DB2107220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87F43B2-741A-4ED4-B7EB-3B3D2C4E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6E0EED8-1FF7-426F-883B-FDB9A473E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173-18EF-48C8-A9CF-C153CFF80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13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99E101-E91A-4309-8D4E-4114A4845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2708B4-7560-4CF2-83BF-F108FF1A0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196E287-922A-405B-9197-C2094018C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E756-D979-40DA-9818-505DB2107220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07611E9-9A09-47C3-A90F-FAE611D0F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C30DE78-65AA-4DBC-B023-7006595A7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173-18EF-48C8-A9CF-C153CFF80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56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74196D-8392-461A-8246-B5999F6A8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2144966-6229-4180-8810-30F3E9619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A19AA2E-9BCE-4067-9467-EFF8ACB05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E756-D979-40DA-9818-505DB2107220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4F1F93F-208E-4D30-AC39-4B78970F0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63186DE-2946-4D29-A688-81BDB9D90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173-18EF-48C8-A9CF-C153CFF80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5453AE-11E9-4999-9FC8-A4FE252CC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77795E7-51DF-42A0-9707-110010B36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594A189-791D-4217-B4CE-3D57CCD9C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9E2CE6B-D671-4ED4-9EBD-4B61C1465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E756-D979-40DA-9818-505DB2107220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AB6DB17-9A22-4F53-BBC8-E83AEFD53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6DA8F6F-442A-4717-852B-9B531B56B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173-18EF-48C8-A9CF-C153CFF80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779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E4CF19-3154-4D13-BF50-E22C1A602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5B570D9-CA7F-43FE-A1F7-747B1FD26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73C5313-1665-49DC-8CD1-F81EDAEA4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0E75306-D16A-46B5-973B-968182DEB4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D4D68A0-DD88-4072-9A46-7957B181AA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B28EDB5-C389-4C13-ADB0-8761CC416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E756-D979-40DA-9818-505DB2107220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2B42320-1C9A-4BA2-8E54-F1C948C41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0A7D367-2D2C-4D76-A48C-5CD1ABB7B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173-18EF-48C8-A9CF-C153CFF80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89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5C93E0-7F0F-4163-8316-7B04F4564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1F32524-4FB8-444E-99FF-A857E7D5F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E756-D979-40DA-9818-505DB2107220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8FF94CC-F4C2-4D5E-8DC8-07C975ECA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B7929E6-DBD0-4252-AA60-3A2B1037F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173-18EF-48C8-A9CF-C153CFF80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42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3497B8B-F42E-4849-9CE8-F2C06443E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E756-D979-40DA-9818-505DB2107220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086293F-D256-4243-A482-7AD54658C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565C2E2-8337-477C-8C58-119638DD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173-18EF-48C8-A9CF-C153CFF80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55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BD1FCA-32C6-4DEE-9812-C6E5E943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583095D-A487-4A3E-9A24-C7CFBF9E7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2750FA2-9C8A-4A71-8DB3-50E4B1253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2952308-22FC-4720-A3A5-C11FA2F55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E756-D979-40DA-9818-505DB2107220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0891F84-7E64-4D04-A311-F140B7375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E436CF7-7D47-4E9B-AA3E-96F9E8E8D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173-18EF-48C8-A9CF-C153CFF80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99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FE1C2D-80D9-4F17-B3F5-A4CDA95C2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A8D5E95-EC28-4412-82EB-0D462ACDB3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10747A6-F0AC-47A8-A550-DE278FF61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76728BF-B497-4AE2-B8F6-4190C8F43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2E756-D979-40DA-9818-505DB2107220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DABB6F5-15A5-43AB-8E1C-5C7BD2C4C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A9870E4-9D3E-4F6B-9843-06B2550F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173-18EF-48C8-A9CF-C153CFF80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88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2FE38E-E911-4929-9572-CDC39AF4E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CEE7E10-05A6-404A-9F84-FCDEB53B0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4CB1D0A-4B0C-4F68-8C38-E9FC185ED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2E756-D979-40DA-9818-505DB2107220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0BC000A-5470-4171-AC4B-F693FA87A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586456A-2555-4AE8-952A-914B77CB49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49173-18EF-48C8-A9CF-C153CFF805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29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to=http://www.lib.unn.ru/&amp;post=-192405201_41&amp;cc_key=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filfak.zaochnoe@yandex.ru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fil.unn.r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obileonline.garant.ru/document/redirect/74461485/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25">
            <a:extLst>
              <a:ext uri="{FF2B5EF4-FFF2-40B4-BE49-F238E27FC236}">
                <a16:creationId xmlns:a16="http://schemas.microsoft.com/office/drawing/2014/main" xmlns="" id="{F3CE7B30-6BC3-41D0-B4A3-2F3F1541B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Организационное собрание студентов 1 курса заочной формы обучения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BD2B4495-77C5-4C77-A9F6-3DA7AB0F09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0" y="2597427"/>
            <a:ext cx="11902937" cy="2888974"/>
          </a:xfrm>
        </p:spPr>
      </p:pic>
      <p:sp>
        <p:nvSpPr>
          <p:cNvPr id="27" name="Текст 26">
            <a:extLst>
              <a:ext uri="{FF2B5EF4-FFF2-40B4-BE49-F238E27FC236}">
                <a16:creationId xmlns:a16="http://schemas.microsoft.com/office/drawing/2014/main" xmlns="" id="{AF3A3A84-84BD-497F-BD59-2740CCAEC9F3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0" y="2057400"/>
            <a:ext cx="3932238" cy="3811588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346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>
            <a:extLst>
              <a:ext uri="{FF2B5EF4-FFF2-40B4-BE49-F238E27FC236}">
                <a16:creationId xmlns:a16="http://schemas.microsoft.com/office/drawing/2014/main" xmlns="" id="{4DBA34F5-894A-4C4E-9529-B0E6635D5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Информация об академическом отпуске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DC78EF6B-5F8A-446C-A112-4A3342EE26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44217" y="2703443"/>
            <a:ext cx="2832653" cy="2743200"/>
          </a:xfrm>
        </p:spPr>
      </p:pic>
      <p:sp>
        <p:nvSpPr>
          <p:cNvPr id="29" name="Объект 28">
            <a:extLst>
              <a:ext uri="{FF2B5EF4-FFF2-40B4-BE49-F238E27FC236}">
                <a16:creationId xmlns:a16="http://schemas.microsoft.com/office/drawing/2014/main" xmlns="" id="{DCBAAFC9-86EB-46CE-BC3C-559D484BF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8417" y="1484243"/>
            <a:ext cx="7285383" cy="46927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/>
              <a:t>Причины, по которым дается академический отпуск:</a:t>
            </a:r>
          </a:p>
          <a:p>
            <a:pPr marL="514350" indent="-514350" algn="just">
              <a:buAutoNum type="arabicPeriod"/>
            </a:pPr>
            <a:r>
              <a:rPr lang="ru-RU" dirty="0"/>
              <a:t>Призыв в армию (требуется заявление + копия приписного свидетельства).</a:t>
            </a:r>
          </a:p>
          <a:p>
            <a:pPr marL="514350" indent="-514350" algn="just">
              <a:buAutoNum type="arabicPeriod"/>
            </a:pPr>
            <a:r>
              <a:rPr lang="ru-RU" dirty="0"/>
              <a:t>Рождение ребенка (требуется заявление + копия свидетельства о рождении).</a:t>
            </a:r>
          </a:p>
          <a:p>
            <a:pPr marL="514350" indent="-514350" algn="just">
              <a:buAutoNum type="arabicPeriod"/>
            </a:pPr>
            <a:r>
              <a:rPr lang="ru-RU" dirty="0"/>
              <a:t>Состояние здоровья (требуется заявление + справка ВТЭК с формулировкой «</a:t>
            </a:r>
            <a:r>
              <a:rPr lang="ru-RU" b="1" i="1" dirty="0"/>
              <a:t>по состоянию здоровья нуждается в академическом отпуске</a:t>
            </a:r>
            <a:r>
              <a:rPr lang="ru-RU" dirty="0" smtClean="0"/>
              <a:t>»).</a:t>
            </a:r>
            <a:endParaRPr lang="ru-RU" dirty="0"/>
          </a:p>
          <a:p>
            <a:pPr marL="0" indent="0" algn="just">
              <a:buNone/>
            </a:pPr>
            <a:r>
              <a:rPr lang="ru-RU" i="1" u="sng" dirty="0" smtClean="0"/>
              <a:t>Важно! </a:t>
            </a:r>
            <a:r>
              <a:rPr lang="ru-RU" i="1" dirty="0" smtClean="0"/>
              <a:t>По </a:t>
            </a:r>
            <a:r>
              <a:rPr lang="ru-RU" i="1" dirty="0"/>
              <a:t>причине отсутствия денежных средств на оплату обучения академический отпуск не предоставляется.</a:t>
            </a:r>
          </a:p>
        </p:txBody>
      </p:sp>
    </p:spTree>
    <p:extLst>
      <p:ext uri="{BB962C8B-B14F-4D97-AF65-F5344CB8AC3E}">
        <p14:creationId xmlns:p14="http://schemas.microsoft.com/office/powerpoint/2010/main" val="169441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>
            <a:extLst>
              <a:ext uri="{FF2B5EF4-FFF2-40B4-BE49-F238E27FC236}">
                <a16:creationId xmlns:a16="http://schemas.microsoft.com/office/drawing/2014/main" xmlns="" id="{4DBA34F5-894A-4C4E-9529-B0E6635D5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Библиотека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DC78EF6B-5F8A-446C-A112-4A3342EE26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44217" y="2703443"/>
            <a:ext cx="2832653" cy="2743200"/>
          </a:xfrm>
        </p:spPr>
      </p:pic>
      <p:sp>
        <p:nvSpPr>
          <p:cNvPr id="29" name="Объект 28">
            <a:extLst>
              <a:ext uri="{FF2B5EF4-FFF2-40B4-BE49-F238E27FC236}">
                <a16:creationId xmlns:a16="http://schemas.microsoft.com/office/drawing/2014/main" xmlns="" id="{DCBAAFC9-86EB-46CE-BC3C-559D484BF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8417" y="1908313"/>
            <a:ext cx="7285383" cy="4268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+7 (831) 462 32 50 Ульянова, 2</a:t>
            </a:r>
            <a:r>
              <a:rPr lang="en-US" dirty="0"/>
              <a:t>, </a:t>
            </a:r>
            <a:r>
              <a:rPr lang="ru-RU" dirty="0"/>
              <a:t>к.</a:t>
            </a:r>
            <a:r>
              <a:rPr lang="en-US" dirty="0" smtClean="0"/>
              <a:t>207</a:t>
            </a:r>
            <a:endParaRPr lang="ru-RU" dirty="0" smtClean="0"/>
          </a:p>
          <a:p>
            <a:pPr marL="0" indent="0" algn="ctr">
              <a:buNone/>
            </a:pPr>
            <a:r>
              <a:rPr lang="ru-RU" u="sng" dirty="0" smtClean="0"/>
              <a:t>или</a:t>
            </a:r>
          </a:p>
          <a:p>
            <a:pPr marL="0" indent="0" algn="ctr">
              <a:buNone/>
            </a:pPr>
            <a:r>
              <a:rPr lang="ru-RU" dirty="0" smtClean="0"/>
              <a:t>Университетский переулок, 7, к.100,101.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Информация о режиме и графике обслуживания тут: </a:t>
            </a:r>
          </a:p>
          <a:p>
            <a:pPr marL="0" indent="0" algn="ctr">
              <a:buNone/>
            </a:pPr>
            <a:r>
              <a:rPr lang="en-US" b="0" i="0" u="sng" dirty="0">
                <a:solidFill>
                  <a:srgbClr val="0563C1"/>
                </a:solidFill>
                <a:effectLst/>
                <a:latin typeface="-apple-system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http://www.lib.unn.ru/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63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>
            <a:extLst>
              <a:ext uri="{FF2B5EF4-FFF2-40B4-BE49-F238E27FC236}">
                <a16:creationId xmlns:a16="http://schemas.microsoft.com/office/drawing/2014/main" xmlns="" id="{4DBA34F5-894A-4C4E-9529-B0E6635D5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Разное</a:t>
            </a:r>
            <a:endParaRPr lang="ru-RU" sz="3600" dirty="0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DC78EF6B-5F8A-446C-A112-4A3342EE26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44217" y="2703443"/>
            <a:ext cx="2832653" cy="2743200"/>
          </a:xfrm>
        </p:spPr>
      </p:pic>
      <p:sp>
        <p:nvSpPr>
          <p:cNvPr id="29" name="Объект 28">
            <a:extLst>
              <a:ext uri="{FF2B5EF4-FFF2-40B4-BE49-F238E27FC236}">
                <a16:creationId xmlns:a16="http://schemas.microsoft.com/office/drawing/2014/main" xmlns="" id="{DCBAAFC9-86EB-46CE-BC3C-559D484BF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8417" y="1351005"/>
            <a:ext cx="7285383" cy="482595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Студенческий </a:t>
            </a:r>
            <a:r>
              <a:rPr lang="ru-RU" b="1" dirty="0"/>
              <a:t>многофункциональный </a:t>
            </a:r>
            <a:r>
              <a:rPr lang="ru-RU" b="1" dirty="0" smtClean="0"/>
              <a:t>центр ННГУ</a:t>
            </a:r>
            <a:endParaRPr lang="ru-RU" b="1" dirty="0"/>
          </a:p>
          <a:p>
            <a:r>
              <a:rPr lang="ru-RU" dirty="0"/>
              <a:t>Справка-вызов</a:t>
            </a:r>
          </a:p>
          <a:p>
            <a:r>
              <a:rPr lang="ru-RU" dirty="0"/>
              <a:t>Справка, подтверждающая факт обучения в университете для отчисленных или выпускников</a:t>
            </a:r>
          </a:p>
          <a:p>
            <a:r>
              <a:rPr lang="ru-RU" dirty="0"/>
              <a:t>Характеристика</a:t>
            </a:r>
          </a:p>
          <a:p>
            <a:r>
              <a:rPr lang="ru-RU" dirty="0"/>
              <a:t>Выписка из зачетной книжки</a:t>
            </a:r>
          </a:p>
          <a:p>
            <a:r>
              <a:rPr lang="ru-RU" dirty="0"/>
              <a:t>Копия лицензии и свидетельства об аккредитации университета</a:t>
            </a:r>
          </a:p>
          <a:p>
            <a:r>
              <a:rPr lang="ru-RU" dirty="0"/>
              <a:t>Копия договора на обучение</a:t>
            </a:r>
          </a:p>
          <a:p>
            <a:r>
              <a:rPr lang="ru-RU" dirty="0"/>
              <a:t>Дубликат студенческого билета</a:t>
            </a:r>
          </a:p>
          <a:p>
            <a:r>
              <a:rPr lang="ru-RU" dirty="0"/>
              <a:t>Изменение персональных данных (смена </a:t>
            </a:r>
            <a:r>
              <a:rPr lang="ru-RU" dirty="0" smtClean="0"/>
              <a:t>ФИО, </a:t>
            </a:r>
            <a:r>
              <a:rPr lang="ru-RU" dirty="0"/>
              <a:t>гражданства)</a:t>
            </a:r>
          </a:p>
          <a:p>
            <a:r>
              <a:rPr lang="ru-RU" dirty="0"/>
              <a:t>Решить вопросы, связанные с платным обучением (заключить договор; оформить документы для оплаты обучения средствами материнского капитала, рассрочку, возврат денежных средств)</a:t>
            </a:r>
          </a:p>
          <a:p>
            <a:r>
              <a:rPr lang="ru-RU" dirty="0"/>
              <a:t>Оформить или продлить академический отпуск, отпуск по беременности и родам, отпуск по уходу за ребенком</a:t>
            </a:r>
          </a:p>
          <a:p>
            <a:r>
              <a:rPr lang="ru-RU" dirty="0"/>
              <a:t>Подать заявление на отчисление, восстановление, перевод внутри университета</a:t>
            </a:r>
          </a:p>
          <a:p>
            <a:r>
              <a:rPr lang="ru-RU" dirty="0"/>
              <a:t>Подать заявление на дубликат документа об образовании в случае утери или порчи</a:t>
            </a:r>
          </a:p>
          <a:p>
            <a:r>
              <a:rPr lang="ru-RU" dirty="0"/>
              <a:t>Получить пароль для доступа в интернет (для проживающих в общежитиях)</a:t>
            </a:r>
          </a:p>
          <a:p>
            <a:pPr marL="0" indent="0" algn="just">
              <a:buNone/>
            </a:pPr>
            <a:r>
              <a:rPr lang="ru-RU" b="1" dirty="0" smtClean="0"/>
              <a:t>На </a:t>
            </a:r>
            <a:r>
              <a:rPr lang="en-US" b="1" dirty="0"/>
              <a:t>I, II </a:t>
            </a:r>
            <a:r>
              <a:rPr lang="ru-RU" b="1" dirty="0"/>
              <a:t>курсах положено 40 оплачиваемых работодателем дней в году.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На </a:t>
            </a:r>
            <a:r>
              <a:rPr lang="ru-RU" b="1" dirty="0"/>
              <a:t>последующих курсах – 50.</a:t>
            </a:r>
          </a:p>
        </p:txBody>
      </p:sp>
    </p:spTree>
    <p:extLst>
      <p:ext uri="{BB962C8B-B14F-4D97-AF65-F5344CB8AC3E}">
        <p14:creationId xmlns:p14="http://schemas.microsoft.com/office/powerpoint/2010/main" val="192084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25">
            <a:extLst>
              <a:ext uri="{FF2B5EF4-FFF2-40B4-BE49-F238E27FC236}">
                <a16:creationId xmlns:a16="http://schemas.microsoft.com/office/drawing/2014/main" xmlns="" id="{F3CE7B30-6BC3-41D0-B4A3-2F3F1541B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Благодарю за внимание! Успехов в учебе!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BD2B4495-77C5-4C77-A9F6-3DA7AB0F09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0" y="2650435"/>
            <a:ext cx="11902937" cy="2888974"/>
          </a:xfrm>
        </p:spPr>
      </p:pic>
      <p:sp>
        <p:nvSpPr>
          <p:cNvPr id="27" name="Текст 26">
            <a:extLst>
              <a:ext uri="{FF2B5EF4-FFF2-40B4-BE49-F238E27FC236}">
                <a16:creationId xmlns:a16="http://schemas.microsoft.com/office/drawing/2014/main" xmlns="" id="{AF3A3A84-84BD-497F-BD59-2740CCAEC9F3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0" y="2057400"/>
            <a:ext cx="3932238" cy="3811588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42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>
            <a:extLst>
              <a:ext uri="{FF2B5EF4-FFF2-40B4-BE49-F238E27FC236}">
                <a16:creationId xmlns:a16="http://schemas.microsoft.com/office/drawing/2014/main" xmlns="" id="{4DBA34F5-894A-4C4E-9529-B0E6635D5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Руководство ИФИЖ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DC78EF6B-5F8A-446C-A112-4A3342EE26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44217" y="2703443"/>
            <a:ext cx="2832653" cy="2743200"/>
          </a:xfrm>
        </p:spPr>
      </p:pic>
      <p:sp>
        <p:nvSpPr>
          <p:cNvPr id="29" name="Объект 28">
            <a:extLst>
              <a:ext uri="{FF2B5EF4-FFF2-40B4-BE49-F238E27FC236}">
                <a16:creationId xmlns:a16="http://schemas.microsoft.com/office/drawing/2014/main" xmlns="" id="{DCBAAFC9-86EB-46CE-BC3C-559D484BF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8417" y="2040835"/>
            <a:ext cx="7285383" cy="413612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Директор – </a:t>
            </a:r>
            <a:r>
              <a:rPr lang="ru-RU" dirty="0" err="1"/>
              <a:t>к.филол.н</a:t>
            </a:r>
            <a:r>
              <a:rPr lang="ru-RU" dirty="0"/>
              <a:t>., доцент </a:t>
            </a:r>
            <a:r>
              <a:rPr lang="ru-RU" u="sng" dirty="0"/>
              <a:t>Жуковская Лариса Игоревна</a:t>
            </a:r>
          </a:p>
          <a:p>
            <a:pPr algn="just"/>
            <a:r>
              <a:rPr lang="ru-RU" dirty="0"/>
              <a:t>Заместитель директора по учебной работе очно-заочной и заочной форм обучения – </a:t>
            </a:r>
            <a:r>
              <a:rPr lang="ru-RU" dirty="0" err="1"/>
              <a:t>к.филос.н</a:t>
            </a:r>
            <a:r>
              <a:rPr lang="ru-RU" dirty="0"/>
              <a:t>., доцент </a:t>
            </a:r>
            <a:r>
              <a:rPr lang="ru-RU" u="sng" dirty="0"/>
              <a:t>Новикова Татьяна Евгеньевна</a:t>
            </a:r>
          </a:p>
          <a:p>
            <a:pPr algn="just"/>
            <a:r>
              <a:rPr lang="ru-RU" dirty="0"/>
              <a:t>Ведущий специалист по информационно-аналитической работе дирекции ИФИЖ, </a:t>
            </a:r>
            <a:r>
              <a:rPr lang="ru-RU" dirty="0" err="1"/>
              <a:t>документовед</a:t>
            </a:r>
            <a:r>
              <a:rPr lang="ru-RU" dirty="0"/>
              <a:t> заочного отделения – </a:t>
            </a:r>
            <a:r>
              <a:rPr lang="ru-RU" u="sng" dirty="0"/>
              <a:t>Родионова Елена Ивановна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39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>
            <a:extLst>
              <a:ext uri="{FF2B5EF4-FFF2-40B4-BE49-F238E27FC236}">
                <a16:creationId xmlns:a16="http://schemas.microsoft.com/office/drawing/2014/main" xmlns="" id="{4DBA34F5-894A-4C4E-9529-B0E6635D5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Как с нами связаться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DC78EF6B-5F8A-446C-A112-4A3342EE26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44217" y="2703443"/>
            <a:ext cx="2832653" cy="2743200"/>
          </a:xfrm>
        </p:spPr>
      </p:pic>
      <p:sp>
        <p:nvSpPr>
          <p:cNvPr id="29" name="Объект 28">
            <a:extLst>
              <a:ext uri="{FF2B5EF4-FFF2-40B4-BE49-F238E27FC236}">
                <a16:creationId xmlns:a16="http://schemas.microsoft.com/office/drawing/2014/main" xmlns="" id="{DCBAAFC9-86EB-46CE-BC3C-559D484BF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8417" y="2040835"/>
            <a:ext cx="7285383" cy="4136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Телефон деканата +7 (831) 433 82 45</a:t>
            </a:r>
          </a:p>
          <a:p>
            <a:pPr marL="0" indent="0" algn="just">
              <a:buNone/>
            </a:pPr>
            <a:r>
              <a:rPr lang="ru-RU" dirty="0"/>
              <a:t>Эл. почта деканата </a:t>
            </a:r>
            <a:r>
              <a:rPr lang="en-US" dirty="0">
                <a:hlinkClick r:id="rId3"/>
              </a:rPr>
              <a:t>filfak.zaochnoe@yandex.ru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Написать личное сообщение сотрудникам (Родионовой Е.И., Новиковой Т.Е.) на портале ННГУ: </a:t>
            </a:r>
            <a:r>
              <a:rPr lang="en-US" u="sng" dirty="0">
                <a:solidFill>
                  <a:schemeClr val="accent1"/>
                </a:solidFill>
              </a:rPr>
              <a:t>portal.unn.ru</a:t>
            </a:r>
            <a:r>
              <a:rPr lang="ru-RU" u="sng" dirty="0">
                <a:solidFill>
                  <a:schemeClr val="accent1"/>
                </a:solidFill>
              </a:rPr>
              <a:t>   </a:t>
            </a:r>
          </a:p>
          <a:p>
            <a:pPr marL="0" indent="0" algn="just">
              <a:buNone/>
            </a:pPr>
            <a:r>
              <a:rPr lang="ru-RU" dirty="0"/>
              <a:t>Актуальная информация о структуре, деятельности Института, расписание размещены на сайте ИФИЖ   </a:t>
            </a:r>
            <a:r>
              <a:rPr lang="en-US" dirty="0">
                <a:hlinkClick r:id="rId4"/>
              </a:rPr>
              <a:t>http://www.fil.unn.ru/</a:t>
            </a:r>
            <a:r>
              <a:rPr lang="ru-RU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913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>
            <a:extLst>
              <a:ext uri="{FF2B5EF4-FFF2-40B4-BE49-F238E27FC236}">
                <a16:creationId xmlns:a16="http://schemas.microsoft.com/office/drawing/2014/main" xmlns="" id="{4DBA34F5-894A-4C4E-9529-B0E6635D5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Как учится заочное отделение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DC78EF6B-5F8A-446C-A112-4A3342EE26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44217" y="2703443"/>
            <a:ext cx="2832653" cy="2743200"/>
          </a:xfrm>
        </p:spPr>
      </p:pic>
      <p:sp>
        <p:nvSpPr>
          <p:cNvPr id="29" name="Объект 28">
            <a:extLst>
              <a:ext uri="{FF2B5EF4-FFF2-40B4-BE49-F238E27FC236}">
                <a16:creationId xmlns:a16="http://schemas.microsoft.com/office/drawing/2014/main" xmlns="" id="{DCBAAFC9-86EB-46CE-BC3C-559D484BF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10752" y="1690688"/>
            <a:ext cx="7285383" cy="4136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/>
              <a:t>Три сессии в год!</a:t>
            </a:r>
          </a:p>
          <a:p>
            <a:pPr marL="0" indent="0">
              <a:buNone/>
            </a:pPr>
            <a:endParaRPr lang="ru-RU" u="sng" dirty="0"/>
          </a:p>
          <a:p>
            <a:pPr marL="514350" indent="-514350" algn="just">
              <a:buAutoNum type="arabicPeriod"/>
            </a:pPr>
            <a:r>
              <a:rPr lang="ru-RU" dirty="0"/>
              <a:t>Установочная (в </a:t>
            </a:r>
            <a:r>
              <a:rPr lang="ru-RU" dirty="0" smtClean="0"/>
              <a:t>2021 </a:t>
            </a:r>
            <a:r>
              <a:rPr lang="ru-RU" dirty="0"/>
              <a:t>году – октябрь, с </a:t>
            </a:r>
            <a:r>
              <a:rPr lang="ru-RU" dirty="0" smtClean="0"/>
              <a:t>2022 года – </a:t>
            </a:r>
            <a:r>
              <a:rPr lang="ru-RU" dirty="0"/>
              <a:t>сентябрь): </a:t>
            </a:r>
            <a:r>
              <a:rPr lang="ru-RU" i="1" dirty="0"/>
              <a:t>лекции и семинарские занятия</a:t>
            </a:r>
            <a:r>
              <a:rPr lang="ru-RU" dirty="0"/>
              <a:t>.</a:t>
            </a:r>
          </a:p>
          <a:p>
            <a:pPr marL="514350" indent="-514350" algn="just">
              <a:buAutoNum type="arabicPeriod"/>
            </a:pPr>
            <a:r>
              <a:rPr lang="ru-RU" dirty="0"/>
              <a:t>Зимняя (январь): </a:t>
            </a:r>
            <a:r>
              <a:rPr lang="ru-RU" i="1" dirty="0"/>
              <a:t>лекции, семинарские занятия </a:t>
            </a:r>
            <a:r>
              <a:rPr lang="ru-RU" i="1" dirty="0" smtClean="0"/>
              <a:t>+ зачеты, экзамены</a:t>
            </a:r>
            <a:r>
              <a:rPr lang="ru-RU" dirty="0" smtClean="0"/>
              <a:t>.</a:t>
            </a:r>
            <a:endParaRPr lang="ru-RU" dirty="0"/>
          </a:p>
          <a:p>
            <a:pPr marL="514350" indent="-514350" algn="just">
              <a:buAutoNum type="arabicPeriod"/>
            </a:pPr>
            <a:r>
              <a:rPr lang="ru-RU" dirty="0"/>
              <a:t>Летняя (</a:t>
            </a:r>
            <a:r>
              <a:rPr lang="ru-RU" dirty="0" smtClean="0"/>
              <a:t>июнь-начало июля): </a:t>
            </a:r>
            <a:r>
              <a:rPr lang="ru-RU" i="1" dirty="0" smtClean="0"/>
              <a:t>зачеты и экзамены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99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>
            <a:extLst>
              <a:ext uri="{FF2B5EF4-FFF2-40B4-BE49-F238E27FC236}">
                <a16:creationId xmlns:a16="http://schemas.microsoft.com/office/drawing/2014/main" xmlns="" id="{4DBA34F5-894A-4C4E-9529-B0E6635D5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83" y="4392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В осенне-зимнем семестре </a:t>
            </a:r>
            <a:r>
              <a:rPr lang="ru-RU" sz="2800" dirty="0" smtClean="0"/>
              <a:t>2021-2022 </a:t>
            </a:r>
            <a:r>
              <a:rPr lang="ru-RU" sz="2800" dirty="0"/>
              <a:t>года </a:t>
            </a:r>
            <a:r>
              <a:rPr lang="ru-RU" sz="2800" dirty="0" smtClean="0"/>
              <a:t>занятия студентов заочного отделения проводятся с применением электронного обучения и дистанционных образовательных технологий</a:t>
            </a:r>
            <a:endParaRPr lang="ru-RU" sz="2800" dirty="0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DC78EF6B-5F8A-446C-A112-4A3342EE26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44217" y="2703443"/>
            <a:ext cx="2832653" cy="2743200"/>
          </a:xfrm>
        </p:spPr>
      </p:pic>
      <p:sp>
        <p:nvSpPr>
          <p:cNvPr id="29" name="Объект 28">
            <a:extLst>
              <a:ext uri="{FF2B5EF4-FFF2-40B4-BE49-F238E27FC236}">
                <a16:creationId xmlns:a16="http://schemas.microsoft.com/office/drawing/2014/main" xmlns="" id="{DCBAAFC9-86EB-46CE-BC3C-559D484BF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2400" y="2160244"/>
            <a:ext cx="7285383" cy="48021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/>
              <a:t>Документы, регламентирующие учебный процесс  ИФИЖ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sz="2000" b="0" strike="noStrike" kern="0" dirty="0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Методические рекомендации MP 3.1/2.1.0205-20 "Рекомендации по профилактике новой коронавирусной инфекции (COVID-19) в образовательных организациях высшего образования" (утв. Федеральной службой по надзору в сфере защиты прав потребителей и благополучия человека 29 июля 2020 г.)</a:t>
            </a:r>
            <a:r>
              <a:rPr lang="ru-RU" sz="2000" b="0" strike="noStrike" kern="0" dirty="0">
                <a:effectLst/>
              </a:rPr>
              <a:t> (П. </a:t>
            </a:r>
            <a:r>
              <a:rPr lang="en-US" sz="2000" b="0" strike="noStrike" kern="0" dirty="0">
                <a:effectLst/>
              </a:rPr>
              <a:t>II</a:t>
            </a:r>
            <a:r>
              <a:rPr lang="ru-RU" sz="2000" b="0" strike="noStrike" kern="0" dirty="0">
                <a:effectLst/>
              </a:rPr>
              <a:t> – Организация учебного процесса).</a:t>
            </a:r>
            <a:endParaRPr lang="ru-RU" sz="2000" b="1" kern="0" dirty="0">
              <a:effectLst/>
            </a:endParaRPr>
          </a:p>
          <a:p>
            <a:pPr marL="514350" indent="-514350" algn="just">
              <a:buAutoNum type="arabicPeriod"/>
            </a:pPr>
            <a:r>
              <a:rPr lang="ru-RU" sz="2000" dirty="0"/>
              <a:t>Приказ ННГУ № </a:t>
            </a:r>
            <a:r>
              <a:rPr lang="ru-RU" sz="2000" dirty="0" smtClean="0"/>
              <a:t>610-ОП </a:t>
            </a:r>
            <a:r>
              <a:rPr lang="ru-RU" sz="2000" dirty="0"/>
              <a:t>от </a:t>
            </a:r>
            <a:r>
              <a:rPr lang="ru-RU" sz="2000" dirty="0" smtClean="0"/>
              <a:t>27.08.2021 </a:t>
            </a:r>
            <a:r>
              <a:rPr lang="ru-RU" sz="2000" dirty="0"/>
              <a:t>«</a:t>
            </a:r>
            <a:r>
              <a:rPr lang="ru-RU" sz="2000" dirty="0" smtClean="0"/>
              <a:t>Об организации учебного процесса в осеннем семестре 2021-2022 учебного </a:t>
            </a:r>
            <a:r>
              <a:rPr lang="ru-RU" sz="2000" dirty="0"/>
              <a:t>года</a:t>
            </a:r>
            <a:r>
              <a:rPr lang="ru-RU" sz="2000" dirty="0" smtClean="0"/>
              <a:t>».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1471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>
            <a:extLst>
              <a:ext uri="{FF2B5EF4-FFF2-40B4-BE49-F238E27FC236}">
                <a16:creationId xmlns:a16="http://schemas.microsoft.com/office/drawing/2014/main" xmlns="" id="{4DBA34F5-894A-4C4E-9529-B0E6635D5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Информация для внебюджетных студентов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DC78EF6B-5F8A-446C-A112-4A3342EE26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44217" y="2703443"/>
            <a:ext cx="2832653" cy="2743200"/>
          </a:xfrm>
        </p:spPr>
      </p:pic>
      <p:sp>
        <p:nvSpPr>
          <p:cNvPr id="29" name="Объект 28">
            <a:extLst>
              <a:ext uri="{FF2B5EF4-FFF2-40B4-BE49-F238E27FC236}">
                <a16:creationId xmlns:a16="http://schemas.microsoft.com/office/drawing/2014/main" xmlns="" id="{DCBAAFC9-86EB-46CE-BC3C-559D484BF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8417" y="2040835"/>
            <a:ext cx="7285383" cy="4136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Сроки оплаты: </a:t>
            </a:r>
            <a:r>
              <a:rPr lang="ru-RU" u="sng" dirty="0"/>
              <a:t>до 15 сентября, 15 февраля</a:t>
            </a:r>
          </a:p>
          <a:p>
            <a:pPr marL="0" indent="0">
              <a:buNone/>
            </a:pPr>
            <a:r>
              <a:rPr lang="ru-RU" dirty="0"/>
              <a:t>Контакты планового отдела: </a:t>
            </a:r>
          </a:p>
          <a:p>
            <a:pPr marL="0" indent="0">
              <a:buNone/>
            </a:pPr>
            <a:r>
              <a:rPr lang="ru-RU" dirty="0"/>
              <a:t>+7 (831) 462 30 64</a:t>
            </a:r>
          </a:p>
          <a:p>
            <a:pPr marL="0" indent="0">
              <a:buNone/>
            </a:pPr>
            <a:r>
              <a:rPr lang="ru-RU" dirty="0"/>
              <a:t>Пр. Гагарина, д.23, кор.2, к.131</a:t>
            </a:r>
          </a:p>
          <a:p>
            <a:pPr marL="0" indent="0" algn="just">
              <a:buNone/>
            </a:pPr>
            <a:r>
              <a:rPr lang="ru-RU" dirty="0"/>
              <a:t>В случае высокой успеваемости на первом курсе обучения (</a:t>
            </a:r>
            <a:r>
              <a:rPr lang="ru-RU" sz="2400" i="1" dirty="0"/>
              <a:t>отсутствие </a:t>
            </a:r>
            <a:r>
              <a:rPr lang="ru-RU" sz="2400" i="1" dirty="0" smtClean="0"/>
              <a:t>оценок </a:t>
            </a:r>
            <a:r>
              <a:rPr lang="ru-RU" sz="2400" i="1" dirty="0"/>
              <a:t>«</a:t>
            </a:r>
            <a:r>
              <a:rPr lang="ru-RU" sz="2400" i="1" dirty="0" smtClean="0"/>
              <a:t>удовлетворительно», «неудовлетворительно» и </a:t>
            </a:r>
            <a:r>
              <a:rPr lang="ru-RU" sz="2400" i="1" dirty="0"/>
              <a:t>академической задолженности</a:t>
            </a:r>
            <a:r>
              <a:rPr lang="ru-RU" dirty="0"/>
              <a:t>) возможен перевод на бюджет (</a:t>
            </a:r>
            <a:r>
              <a:rPr lang="ru-RU" sz="2400" i="1" dirty="0"/>
              <a:t>при условии освободившегося бюджетного места</a:t>
            </a:r>
            <a:r>
              <a:rPr lang="ru-RU" dirty="0"/>
              <a:t>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34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>
            <a:extLst>
              <a:ext uri="{FF2B5EF4-FFF2-40B4-BE49-F238E27FC236}">
                <a16:creationId xmlns:a16="http://schemas.microsoft.com/office/drawing/2014/main" xmlns="" id="{4DBA34F5-894A-4C4E-9529-B0E6635D5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Информация для бюджетных студентов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DC78EF6B-5F8A-446C-A112-4A3342EE26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44217" y="2703443"/>
            <a:ext cx="2832653" cy="2743200"/>
          </a:xfrm>
        </p:spPr>
      </p:pic>
      <p:sp>
        <p:nvSpPr>
          <p:cNvPr id="29" name="Объект 28">
            <a:extLst>
              <a:ext uri="{FF2B5EF4-FFF2-40B4-BE49-F238E27FC236}">
                <a16:creationId xmlns:a16="http://schemas.microsoft.com/office/drawing/2014/main" xmlns="" id="{DCBAAFC9-86EB-46CE-BC3C-559D484BF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8417" y="2040835"/>
            <a:ext cx="7285383" cy="4136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Отдел </a:t>
            </a:r>
            <a:r>
              <a:rPr lang="ru-RU" dirty="0"/>
              <a:t>кадров </a:t>
            </a:r>
            <a:r>
              <a:rPr lang="ru-RU" dirty="0" smtClean="0"/>
              <a:t>ННГУ </a:t>
            </a:r>
            <a:r>
              <a:rPr lang="ru-RU" dirty="0"/>
              <a:t>просит </a:t>
            </a:r>
            <a:r>
              <a:rPr lang="ru-RU" dirty="0" smtClean="0"/>
              <a:t>студентов, проживающих в Нижнем Новгороде, предоставить </a:t>
            </a:r>
            <a:r>
              <a:rPr lang="ru-RU" dirty="0"/>
              <a:t>оригинал документа об образовании в 2-недельный </a:t>
            </a:r>
            <a:r>
              <a:rPr lang="ru-RU" dirty="0" smtClean="0"/>
              <a:t>срок (</a:t>
            </a:r>
            <a:r>
              <a:rPr lang="ru-RU" u="sng" dirty="0" smtClean="0"/>
              <a:t>иногородним студентам – не нужно</a:t>
            </a:r>
            <a:r>
              <a:rPr lang="ru-RU" dirty="0" smtClean="0"/>
              <a:t>!).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Адрес отдела </a:t>
            </a:r>
            <a:r>
              <a:rPr lang="ru-RU" dirty="0"/>
              <a:t>кадров </a:t>
            </a:r>
            <a:r>
              <a:rPr lang="ru-RU" dirty="0" smtClean="0"/>
              <a:t>студентов: </a:t>
            </a:r>
          </a:p>
          <a:p>
            <a:pPr marL="0" indent="0" algn="just">
              <a:buNone/>
            </a:pPr>
            <a:r>
              <a:rPr lang="ru-RU" dirty="0" smtClean="0"/>
              <a:t>пр. Гагарина, 23</a:t>
            </a:r>
            <a:r>
              <a:rPr lang="ru-RU" dirty="0"/>
              <a:t>, общежитие № </a:t>
            </a:r>
            <a:r>
              <a:rPr lang="ru-RU" dirty="0" smtClean="0"/>
              <a:t>5, </a:t>
            </a:r>
            <a:r>
              <a:rPr lang="ru-RU" dirty="0"/>
              <a:t>цокольный </a:t>
            </a:r>
            <a:r>
              <a:rPr lang="ru-RU" dirty="0" smtClean="0"/>
              <a:t>этаж, </a:t>
            </a:r>
            <a:r>
              <a:rPr lang="ru-RU" dirty="0" smtClean="0"/>
              <a:t>комн</a:t>
            </a:r>
            <a:r>
              <a:rPr lang="ru-RU" dirty="0"/>
              <a:t>. </a:t>
            </a:r>
            <a:r>
              <a:rPr lang="ru-RU" dirty="0" smtClean="0"/>
              <a:t>13. </a:t>
            </a:r>
          </a:p>
          <a:p>
            <a:pPr marL="0" indent="0" algn="just">
              <a:buNone/>
            </a:pPr>
            <a:r>
              <a:rPr lang="ru-RU" dirty="0" smtClean="0"/>
              <a:t>Телефон 462-30-54.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63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>
            <a:extLst>
              <a:ext uri="{FF2B5EF4-FFF2-40B4-BE49-F238E27FC236}">
                <a16:creationId xmlns:a16="http://schemas.microsoft.com/office/drawing/2014/main" xmlns="" id="{4DBA34F5-894A-4C4E-9529-B0E6635D5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Информация по </a:t>
            </a:r>
            <a:br>
              <a:rPr lang="ru-RU" dirty="0"/>
            </a:br>
            <a:r>
              <a:rPr lang="ru-RU" dirty="0" err="1"/>
              <a:t>перезачетам</a:t>
            </a:r>
            <a:r>
              <a:rPr lang="ru-RU" dirty="0"/>
              <a:t>/пересдачам/отчислению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DC78EF6B-5F8A-446C-A112-4A3342EE26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44217" y="2703443"/>
            <a:ext cx="2832653" cy="2743200"/>
          </a:xfrm>
        </p:spPr>
      </p:pic>
      <p:sp>
        <p:nvSpPr>
          <p:cNvPr id="29" name="Объект 28">
            <a:extLst>
              <a:ext uri="{FF2B5EF4-FFF2-40B4-BE49-F238E27FC236}">
                <a16:creationId xmlns:a16="http://schemas.microsoft.com/office/drawing/2014/main" xmlns="" id="{DCBAAFC9-86EB-46CE-BC3C-559D484BF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8417" y="1752509"/>
            <a:ext cx="7285383" cy="482128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err="1"/>
              <a:t>Перезачеты</a:t>
            </a:r>
            <a:r>
              <a:rPr lang="ru-RU" dirty="0"/>
              <a:t> некоторых дисциплин, если Вы их уже изучали и у Вас имеется высшее образование, возможно! Следует предоставить Родионовой Е.И. академическую справку ЗАРАНЕЕ, до начала </a:t>
            </a:r>
            <a:r>
              <a:rPr lang="ru-RU" dirty="0" smtClean="0"/>
              <a:t>сессии.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Пересдачи: февраль (пересдача зимней сессии), сентябрь (пересдача летней сессии</a:t>
            </a:r>
            <a:r>
              <a:rPr lang="ru-RU" dirty="0" smtClean="0"/>
              <a:t>).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Отчисление студента по неуспеваемости и выполнению учебного плана происходит в случае трех неудовлетворительных оценок </a:t>
            </a:r>
            <a:r>
              <a:rPr lang="ru-RU" dirty="0" smtClean="0"/>
              <a:t>в семестр.</a:t>
            </a:r>
          </a:p>
          <a:p>
            <a:pPr marL="0" indent="0" algn="just">
              <a:buNone/>
            </a:pPr>
            <a:r>
              <a:rPr lang="ru-RU" b="1" i="1" u="sng" dirty="0" smtClean="0"/>
              <a:t>Важно!</a:t>
            </a:r>
            <a:r>
              <a:rPr lang="ru-RU" dirty="0" smtClean="0"/>
              <a:t> </a:t>
            </a:r>
            <a:r>
              <a:rPr lang="ru-RU" i="1" dirty="0" smtClean="0"/>
              <a:t>Если Вы передумали учиться, придите в деканат и напишите заявление на отчисление по собственному желанию.</a:t>
            </a:r>
            <a:endParaRPr lang="ru-RU" i="1" dirty="0"/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99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>
            <a:extLst>
              <a:ext uri="{FF2B5EF4-FFF2-40B4-BE49-F238E27FC236}">
                <a16:creationId xmlns:a16="http://schemas.microsoft.com/office/drawing/2014/main" xmlns="" id="{4DBA34F5-894A-4C4E-9529-B0E6635D5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 старостах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DC78EF6B-5F8A-446C-A112-4A3342EE26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44217" y="2703443"/>
            <a:ext cx="2832653" cy="2743200"/>
          </a:xfrm>
        </p:spPr>
      </p:pic>
      <p:sp>
        <p:nvSpPr>
          <p:cNvPr id="29" name="Объект 28">
            <a:extLst>
              <a:ext uri="{FF2B5EF4-FFF2-40B4-BE49-F238E27FC236}">
                <a16:creationId xmlns:a16="http://schemas.microsoft.com/office/drawing/2014/main" xmlns="" id="{DCBAAFC9-86EB-46CE-BC3C-559D484BF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8417" y="1367481"/>
            <a:ext cx="7285383" cy="48094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Пожалуйста, выберите </a:t>
            </a:r>
            <a:r>
              <a:rPr lang="ru-RU" dirty="0" smtClean="0"/>
              <a:t>старосту (и его заместителя)! </a:t>
            </a:r>
            <a:r>
              <a:rPr lang="ru-RU" dirty="0"/>
              <a:t>Один человек на группу или направление (Журналистика, Реклама и связи с общественностью, Издательское дело, Филология</a:t>
            </a:r>
            <a:r>
              <a:rPr lang="ru-RU" dirty="0" smtClean="0"/>
              <a:t>). Обязательно </a:t>
            </a:r>
            <a:r>
              <a:rPr lang="ru-RU" dirty="0"/>
              <a:t>сообщите </a:t>
            </a:r>
            <a:r>
              <a:rPr lang="ru-RU" dirty="0" err="1" smtClean="0"/>
              <a:t>документоведу</a:t>
            </a:r>
            <a:r>
              <a:rPr lang="ru-RU" dirty="0" smtClean="0"/>
              <a:t> </a:t>
            </a:r>
            <a:r>
              <a:rPr lang="ru-RU" dirty="0"/>
              <a:t>заочного отделения </a:t>
            </a:r>
            <a:r>
              <a:rPr lang="ru-RU" dirty="0" err="1"/>
              <a:t>Е.И.Родионовой</a:t>
            </a:r>
            <a:r>
              <a:rPr lang="ru-RU" dirty="0"/>
              <a:t> </a:t>
            </a:r>
            <a:r>
              <a:rPr lang="ru-RU" dirty="0" smtClean="0"/>
              <a:t>информаци</a:t>
            </a:r>
            <a:r>
              <a:rPr lang="ru-RU" dirty="0" smtClean="0"/>
              <a:t>ю о выборе старосты.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Староста поддерживает связь с </a:t>
            </a:r>
            <a:r>
              <a:rPr lang="ru-RU" dirty="0" smtClean="0"/>
              <a:t>Родионовой </a:t>
            </a:r>
            <a:r>
              <a:rPr lang="ru-RU" dirty="0"/>
              <a:t>Е.И., преподавателями и студентами своей группы/направления.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361204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754</Words>
  <Application>Microsoft Office PowerPoint</Application>
  <PresentationFormat>Широкоэкранный</PresentationFormat>
  <Paragraphs>72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-apple-system</vt:lpstr>
      <vt:lpstr>Arial</vt:lpstr>
      <vt:lpstr>Calibri</vt:lpstr>
      <vt:lpstr>Calibri Light</vt:lpstr>
      <vt:lpstr>Тема Office</vt:lpstr>
      <vt:lpstr>Организационное собрание студентов 1 курса заочной формы обучения</vt:lpstr>
      <vt:lpstr>Руководство ИФИЖ</vt:lpstr>
      <vt:lpstr>Как с нами связаться</vt:lpstr>
      <vt:lpstr>Как учится заочное отделение</vt:lpstr>
      <vt:lpstr>В осенне-зимнем семестре 2021-2022 года занятия студентов заочного отделения проводятся с применением электронного обучения и дистанционных образовательных технологий</vt:lpstr>
      <vt:lpstr>Информация для внебюджетных студентов</vt:lpstr>
      <vt:lpstr>Информация для бюджетных студентов</vt:lpstr>
      <vt:lpstr>Информация по  перезачетам/пересдачам/отчислению</vt:lpstr>
      <vt:lpstr>О старостах</vt:lpstr>
      <vt:lpstr>Информация об академическом отпуске</vt:lpstr>
      <vt:lpstr>Библиотека</vt:lpstr>
      <vt:lpstr>Разное</vt:lpstr>
      <vt:lpstr>Благодарю за внимание! Успехов в учебе!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Организационное собрание студентов 1 курса заочной формы обучения</dc:title>
  <dc:creator>Тата</dc:creator>
  <cp:lastModifiedBy>Новикова Татьяна Евгеньевна</cp:lastModifiedBy>
  <cp:revision>11</cp:revision>
  <dcterms:created xsi:type="dcterms:W3CDTF">2020-09-15T08:11:47Z</dcterms:created>
  <dcterms:modified xsi:type="dcterms:W3CDTF">2021-09-01T09:30:16Z</dcterms:modified>
</cp:coreProperties>
</file>